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media/image34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1" r:id="rId3"/>
    <p:sldMasterId id="2147483653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78" r:id="rId7"/>
    <p:sldId id="29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4" r:id="rId19"/>
    <p:sldId id="279" r:id="rId20"/>
  </p:sldIdLst>
  <p:sldSz cx="7559675" cy="10691495"/>
  <p:notesSz cx="6858000" cy="9144000"/>
  <p:embeddedFontLst>
    <p:embeddedFont>
      <p:font typeface="HarmonyOS Sans SC" panose="00000500000000000000" pitchFamily="2" charset="-122"/>
      <p:regular r:id="rId27"/>
    </p:embeddedFont>
    <p:embeddedFont>
      <p:font typeface="Calibri" panose="020F0502020204030204" charset="0"/>
      <p:regular r:id="rId28"/>
      <p:bold r:id="rId29"/>
      <p:italic r:id="rId30"/>
      <p:boldItalic r:id="rId31"/>
    </p:embeddedFont>
    <p:embeddedFont>
      <p:font typeface="等线" panose="02010600030101010101" charset="-122"/>
      <p:regular r:id="rId32"/>
    </p:embeddedFont>
  </p:embeddedFontLst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6" userDrawn="1">
          <p15:clr>
            <a:srgbClr val="A4A3A4"/>
          </p15:clr>
        </p15:guide>
        <p15:guide id="2" pos="4544" userDrawn="1">
          <p15:clr>
            <a:srgbClr val="A4A3A4"/>
          </p15:clr>
        </p15:guide>
        <p15:guide id="3" pos="2380" userDrawn="1">
          <p15:clr>
            <a:srgbClr val="A4A3A4"/>
          </p15:clr>
        </p15:guide>
        <p15:guide id="4" pos="289" userDrawn="1">
          <p15:clr>
            <a:srgbClr val="A4A3A4"/>
          </p15:clr>
        </p15:guide>
        <p15:guide id="5" orient="horz" pos="1237" userDrawn="1">
          <p15:clr>
            <a:srgbClr val="A4A3A4"/>
          </p15:clr>
        </p15:guide>
        <p15:guide id="6" orient="horz" pos="64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DF5F7"/>
    <a:srgbClr val="BF1226"/>
    <a:srgbClr val="B4272D"/>
    <a:srgbClr val="BE272D"/>
    <a:srgbClr val="A7A6A6"/>
    <a:srgbClr val="8D0312"/>
    <a:srgbClr val="E7B1B4"/>
    <a:srgbClr val="BF1D27"/>
    <a:srgbClr val="D51C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0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405" y="36"/>
      </p:cViewPr>
      <p:guideLst>
        <p:guide orient="horz" pos="3336"/>
        <p:guide pos="4544"/>
        <p:guide pos="2380"/>
        <p:guide pos="289"/>
        <p:guide orient="horz" pos="1237"/>
        <p:guide orient="horz" pos="64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4.xml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43EFC-0826-4031-8617-1E7E33AA0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F35F-FB40-45F2-85C6-FCD1F5961B3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/>
          <a:srcRect l="11854"/>
          <a:stretch>
            <a:fillRect/>
          </a:stretch>
        </p:blipFill>
        <p:spPr>
          <a:xfrm>
            <a:off x="421582" y="269807"/>
            <a:ext cx="2965098" cy="1228073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-3" y="1385454"/>
            <a:ext cx="7559678" cy="9306359"/>
            <a:chOff x="-3" y="1385454"/>
            <a:chExt cx="7559678" cy="9306359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-3" y="1385454"/>
              <a:ext cx="7559678" cy="9306359"/>
              <a:chOff x="-3" y="1"/>
              <a:chExt cx="6496846" cy="9452919"/>
            </a:xfrm>
          </p:grpSpPr>
          <p:pic>
            <p:nvPicPr>
              <p:cNvPr id="12" name="图片 11" descr="卡通画&#10;&#10;低可信度描述已自动生成"/>
              <p:cNvPicPr>
                <a:picLocks noChangeAspect="1"/>
              </p:cNvPicPr>
              <p:nvPr userDrawn="1"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78" t="13365" r="28337" b="26862"/>
              <a:stretch>
                <a:fillRect/>
              </a:stretch>
            </p:blipFill>
            <p:spPr>
              <a:xfrm>
                <a:off x="-3" y="1"/>
                <a:ext cx="6496846" cy="9452919"/>
              </a:xfrm>
              <a:prstGeom prst="rect">
                <a:avLst/>
              </a:prstGeom>
            </p:spPr>
          </p:pic>
          <p:sp>
            <p:nvSpPr>
              <p:cNvPr id="13" name="直角三角形 12"/>
              <p:cNvSpPr/>
              <p:nvPr userDrawn="1"/>
            </p:nvSpPr>
            <p:spPr>
              <a:xfrm flipH="1">
                <a:off x="2924250" y="7034896"/>
                <a:ext cx="3572593" cy="2418024"/>
              </a:xfrm>
              <a:prstGeom prst="rtTriangle">
                <a:avLst/>
              </a:prstGeom>
              <a:solidFill>
                <a:srgbClr val="B427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 userDrawn="1"/>
          </p:nvSpPr>
          <p:spPr>
            <a:xfrm>
              <a:off x="504825" y="3258863"/>
              <a:ext cx="6448271" cy="212280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6000" b="1" spc="600">
                  <a:ln w="12700">
                    <a:solidFill>
                      <a:srgbClr val="B4272D"/>
                    </a:solidFill>
                  </a:ln>
                  <a:solidFill>
                    <a:srgbClr val="B4272D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B" panose="00020600040101010101" pitchFamily="18" charset="-122"/>
                </a:rPr>
                <a:t>学员操作手册</a:t>
              </a:r>
              <a:endParaRPr lang="en-US" altLang="zh-CN" sz="6000" b="1" spc="600">
                <a:ln w="12700">
                  <a:solidFill>
                    <a:srgbClr val="B4272D"/>
                  </a:solidFill>
                </a:ln>
                <a:solidFill>
                  <a:srgbClr val="B4272D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B" panose="00020600040101010101" pitchFamily="18" charset="-122"/>
              </a:endParaRPr>
            </a:p>
            <a:p>
              <a:pPr algn="ctr">
                <a:lnSpc>
                  <a:spcPct val="110000"/>
                </a:lnSpc>
              </a:pPr>
              <a:r>
                <a:rPr lang="en-US" altLang="zh-CN" sz="6000" b="1" spc="600">
                  <a:ln w="12700">
                    <a:solidFill>
                      <a:srgbClr val="B4272D"/>
                    </a:solidFill>
                  </a:ln>
                  <a:solidFill>
                    <a:srgbClr val="B4272D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B" panose="00020600040101010101" pitchFamily="18" charset="-122"/>
                </a:rPr>
                <a:t>(</a:t>
              </a:r>
              <a:r>
                <a:rPr lang="zh-CN" altLang="en-US" sz="6000" b="1" spc="600">
                  <a:ln w="12700">
                    <a:solidFill>
                      <a:srgbClr val="B4272D"/>
                    </a:solidFill>
                  </a:ln>
                  <a:solidFill>
                    <a:srgbClr val="B4272D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B" panose="00020600040101010101" pitchFamily="18" charset="-122"/>
                </a:rPr>
                <a:t>电脑版）</a:t>
              </a:r>
              <a:endParaRPr lang="en-US" altLang="zh-CN" sz="6000" b="1" spc="600">
                <a:ln w="12700">
                  <a:solidFill>
                    <a:srgbClr val="B4272D"/>
                  </a:solidFill>
                </a:ln>
                <a:solidFill>
                  <a:srgbClr val="B4272D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B" panose="00020600040101010101" pitchFamily="18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dt="0"/>
  <p:txStyles>
    <p:titleStyle>
      <a:lvl1pPr algn="l" defTabSz="755650" rtl="0" eaLnBrk="1" latinLnBrk="0" hangingPunct="1">
        <a:lnSpc>
          <a:spcPct val="90000"/>
        </a:lnSpc>
        <a:spcBef>
          <a:spcPct val="0"/>
        </a:spcBef>
        <a:buNone/>
        <a:defRPr sz="36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565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5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270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11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7899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5681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3464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124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8976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758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604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387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 userDrawn="1"/>
        </p:nvSpPr>
        <p:spPr>
          <a:xfrm>
            <a:off x="-393700" y="-279400"/>
            <a:ext cx="8140700" cy="11315700"/>
          </a:xfrm>
          <a:prstGeom prst="rect">
            <a:avLst/>
          </a:prstGeom>
          <a:solidFill>
            <a:srgbClr val="BE27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 userDrawn="1"/>
        </p:nvCxnSpPr>
        <p:spPr>
          <a:xfrm>
            <a:off x="423150" y="877078"/>
            <a:ext cx="6739650" cy="0"/>
          </a:xfrm>
          <a:prstGeom prst="line">
            <a:avLst/>
          </a:prstGeom>
          <a:ln w="57150">
            <a:solidFill>
              <a:srgbClr val="BF12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 userDrawn="1"/>
        </p:nvSpPr>
        <p:spPr>
          <a:xfrm>
            <a:off x="321549" y="392288"/>
            <a:ext cx="3458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600" baseline="0">
                <a:solidFill>
                  <a:srgbClr val="BF1226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学员操作手册</a:t>
            </a:r>
            <a:r>
              <a:rPr lang="en-US" altLang="zh-CN" sz="2000" b="1" spc="600" baseline="0">
                <a:solidFill>
                  <a:srgbClr val="BF1226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(</a:t>
            </a:r>
            <a:r>
              <a:rPr lang="zh-CN" altLang="en-US" sz="2000" b="1" spc="600" baseline="0">
                <a:solidFill>
                  <a:srgbClr val="BF1226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电脑版）</a:t>
            </a:r>
            <a:endParaRPr lang="zh-CN" altLang="en-US" sz="2000" b="1" spc="600" baseline="0">
              <a:solidFill>
                <a:srgbClr val="BF1226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4089045" y="453844"/>
            <a:ext cx="314908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spc="6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大学生网络党校</a:t>
            </a:r>
            <a:endParaRPr lang="zh-CN" altLang="en-US" sz="1600" b="1" spc="600" baseline="0" dirty="0">
              <a:solidFill>
                <a:schemeClr val="tx1">
                  <a:lumMod val="50000"/>
                  <a:lumOff val="50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l="11854" r="73055" b="39239"/>
          <a:stretch>
            <a:fillRect/>
          </a:stretch>
        </p:blipFill>
        <p:spPr>
          <a:xfrm>
            <a:off x="6013799" y="9597957"/>
            <a:ext cx="507648" cy="7461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1.png"/><Relationship Id="rId2" Type="http://schemas.openxmlformats.org/officeDocument/2006/relationships/tags" Target="../tags/tag10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tags" Target="../tags/tag11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tags" Target="../tags/tag13.xml"/><Relationship Id="rId4" Type="http://schemas.openxmlformats.org/officeDocument/2006/relationships/image" Target="../media/image34.svg"/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6.png"/><Relationship Id="rId3" Type="http://schemas.openxmlformats.org/officeDocument/2006/relationships/tags" Target="../tags/tag5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.png"/><Relationship Id="rId3" Type="http://schemas.openxmlformats.org/officeDocument/2006/relationships/tags" Target="../tags/tag7.xml"/><Relationship Id="rId2" Type="http://schemas.openxmlformats.org/officeDocument/2006/relationships/image" Target="../media/image7.png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9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_995620835_161_79_3_732613671_608268ee5ea63f6c3e73216481f5fab0"/>
          <p:cNvPicPr>
            <a:picLocks noChangeAspect="1"/>
          </p:cNvPicPr>
          <p:nvPr/>
        </p:nvPicPr>
        <p:blipFill>
          <a:blip r:embed="rId1"/>
          <a:srcRect l="8005" t="6900" r="8019" b="10037"/>
          <a:stretch>
            <a:fillRect/>
          </a:stretch>
        </p:blipFill>
        <p:spPr>
          <a:xfrm>
            <a:off x="5415915" y="8377555"/>
            <a:ext cx="1666875" cy="1854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08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9409" y="5078261"/>
            <a:ext cx="6754666" cy="3259888"/>
          </a:xfrm>
          <a:prstGeom prst="roundRect">
            <a:avLst>
              <a:gd name="adj" fmla="val 2716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63" y="1949998"/>
            <a:ext cx="6755812" cy="2203419"/>
          </a:xfrm>
          <a:prstGeom prst="roundRect">
            <a:avLst>
              <a:gd name="adj" fmla="val 7234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425679" y="4323617"/>
            <a:ext cx="6778396" cy="645360"/>
            <a:chOff x="504824" y="4277348"/>
            <a:chExt cx="6493595" cy="645360"/>
          </a:xfrm>
          <a:solidFill>
            <a:schemeClr val="bg2">
              <a:lumMod val="25000"/>
            </a:schemeClr>
          </a:solidFill>
        </p:grpSpPr>
        <p:sp>
          <p:nvSpPr>
            <p:cNvPr id="7" name="矩形: 圆角 6"/>
            <p:cNvSpPr/>
            <p:nvPr/>
          </p:nvSpPr>
          <p:spPr>
            <a:xfrm>
              <a:off x="504824" y="4277348"/>
              <a:ext cx="6493595" cy="4621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我的学习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  <a:sym typeface="+mn-ea"/>
                </a:rPr>
                <a:t>—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研修成果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，点击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作答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进入撰写研修成果页面。</a:t>
              </a:r>
              <a:endPara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flipV="1">
              <a:off x="3625692" y="4812868"/>
              <a:ext cx="298763" cy="1098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: 圆角 9"/>
          <p:cNvSpPr/>
          <p:nvPr/>
        </p:nvSpPr>
        <p:spPr>
          <a:xfrm>
            <a:off x="449409" y="8447433"/>
            <a:ext cx="6754666" cy="60191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查看研修成果考核要求，按要求完成。</a:t>
            </a:r>
            <a:endParaRPr lang="en-US" altLang="zh-CN" sz="1400" b="1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  <a:p>
            <a:pPr algn="ctr"/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（作业与研修成果操作方法一致，现以研修成果为例进行说明）</a:t>
            </a:r>
            <a:endParaRPr lang="zh-CN" altLang="en-US" sz="1400" b="1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-131078" y="9128583"/>
            <a:ext cx="6751588" cy="442491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温馨提示：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实际学习中，该环节名称可能不同，学习操作步骤不变。</a:t>
            </a:r>
            <a:endParaRPr lang="zh-CN" altLang="en-US" sz="1400" b="1">
              <a:solidFill>
                <a:schemeClr val="tx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800" y="1120739"/>
            <a:ext cx="3679024" cy="39878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02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学习指南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研修成果</a:t>
            </a:r>
            <a:endParaRPr lang="zh-CN" altLang="en-US" sz="2000" b="1" spc="30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09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695" y="7350125"/>
            <a:ext cx="6985000" cy="119888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>
            <a:spAutoFit/>
          </a:bodyPr>
          <a:lstStyle/>
          <a:p>
            <a:pPr marL="285750" indent="0" algn="just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  <a:latin typeface="HarmonyOS Sans SC" panose="00000500000000000000" pitchFamily="2" charset="-122"/>
                <a:ea typeface="HarmonyOS Sans SC" panose="00000500000000000000" pitchFamily="2" charset="-122"/>
              </a:rPr>
              <a:t>      </a:t>
            </a:r>
            <a:r>
              <a:rPr lang="zh-CN" altLang="en-US" sz="1600" b="1">
                <a:solidFill>
                  <a:schemeClr val="bg2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  <a:latin typeface="HarmonyOS Sans SC" panose="00000500000000000000" pitchFamily="2" charset="-122"/>
                <a:ea typeface="HarmonyOS Sans SC" panose="00000500000000000000" pitchFamily="2" charset="-122"/>
              </a:rPr>
              <a:t>特别</a:t>
            </a: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highlight>
                  <a:srgbClr val="000000">
                    <a:alpha val="0"/>
                  </a:srgbClr>
                </a:highlight>
                <a:latin typeface="HarmonyOS Sans SC" panose="00000500000000000000" pitchFamily="2" charset="-122"/>
                <a:ea typeface="HarmonyOS Sans SC" panose="00000500000000000000" pitchFamily="2" charset="-122"/>
              </a:rPr>
              <a:t>提示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：</a:t>
            </a:r>
            <a:r>
              <a:rPr sz="1600" dirty="0">
                <a:solidFill>
                  <a:schemeClr val="bg2">
                    <a:lumMod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试卷中途退出，作答时间不会暂停，到时间自动收卷；试卷一旦提交将不能再次作答。试卷提交后，会在“</a:t>
            </a:r>
            <a:r>
              <a:rPr lang="zh-CN" sz="1600" dirty="0">
                <a:solidFill>
                  <a:schemeClr val="bg2">
                    <a:lumMod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已提交</a:t>
            </a:r>
            <a:r>
              <a:rPr sz="1600" dirty="0">
                <a:solidFill>
                  <a:schemeClr val="bg2">
                    <a:lumMod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”</a:t>
            </a:r>
            <a:r>
              <a:rPr lang="zh-CN" sz="1600" dirty="0">
                <a:solidFill>
                  <a:schemeClr val="bg2">
                    <a:lumMod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处</a:t>
            </a:r>
            <a:r>
              <a:rPr sz="1600" dirty="0">
                <a:solidFill>
                  <a:schemeClr val="bg2">
                    <a:lumMod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显示</a:t>
            </a:r>
            <a:r>
              <a:rPr lang="zh-CN" sz="1600" b="1" dirty="0">
                <a:solidFill>
                  <a:schemeClr val="bg2">
                    <a:lumMod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得分及状态</a:t>
            </a:r>
            <a:r>
              <a:rPr sz="1600" dirty="0">
                <a:solidFill>
                  <a:schemeClr val="bg2">
                    <a:lumMod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，点击“详情”查看答题情况。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1800" y="1139595"/>
            <a:ext cx="3663122" cy="40011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02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学习指南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在线</a:t>
            </a:r>
            <a:r>
              <a:rPr lang="zh-CN" altLang="en-US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考试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35106" y="1930751"/>
            <a:ext cx="6768969" cy="2943957"/>
            <a:chOff x="425679" y="2138144"/>
            <a:chExt cx="6768969" cy="2943957"/>
          </a:xfrm>
          <a:solidFill>
            <a:schemeClr val="bg2">
              <a:lumMod val="25000"/>
            </a:schemeClr>
          </a:solidFill>
        </p:grpSpPr>
        <p:pic>
          <p:nvPicPr>
            <p:cNvPr id="9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5679" y="2138144"/>
              <a:ext cx="6768969" cy="2201739"/>
            </a:xfrm>
            <a:prstGeom prst="roundRect">
              <a:avLst>
                <a:gd name="adj" fmla="val 4697"/>
              </a:avLst>
            </a:prstGeom>
            <a:grpFill/>
            <a:ln>
              <a:solidFill>
                <a:srgbClr val="BE272D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0" name="组合 9"/>
            <p:cNvGrpSpPr/>
            <p:nvPr/>
          </p:nvGrpSpPr>
          <p:grpSpPr>
            <a:xfrm>
              <a:off x="425679" y="4436741"/>
              <a:ext cx="6768969" cy="645360"/>
              <a:chOff x="504824" y="4277348"/>
              <a:chExt cx="6768969" cy="645360"/>
            </a:xfrm>
            <a:grpFill/>
          </p:grpSpPr>
          <p:sp>
            <p:nvSpPr>
              <p:cNvPr id="11" name="矩形: 圆角 10"/>
              <p:cNvSpPr/>
              <p:nvPr/>
            </p:nvSpPr>
            <p:spPr>
              <a:xfrm>
                <a:off x="504824" y="4277348"/>
                <a:ext cx="6768969" cy="462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【</a:t>
                </a:r>
                <a:r>
                  <a:rPr lang="zh-CN" altLang="en-US" sz="1400" b="1"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我的学习</a:t>
                </a:r>
                <a:r>
                  <a:rPr lang="en-US" altLang="zh-CN" sz="1400" b="1">
                    <a:latin typeface="HarmonyOS Sans SC" panose="00000500000000000000" pitchFamily="2" charset="-122"/>
                    <a:ea typeface="HarmonyOS Sans SC" panose="00000500000000000000" pitchFamily="2" charset="-122"/>
                    <a:sym typeface="+mn-ea"/>
                  </a:rPr>
                  <a:t>—</a:t>
                </a:r>
                <a:r>
                  <a:rPr lang="zh-CN" altLang="en-US" sz="1400" b="1"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在线考试</a:t>
                </a:r>
                <a:r>
                  <a:rPr lang="en-US" altLang="zh-CN" sz="1400" b="1"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】</a:t>
                </a:r>
                <a:r>
                  <a:rPr lang="zh-CN" altLang="en-US" sz="1400" b="1"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，进入在线考试页面。点击“作答”开始考试。</a:t>
                </a:r>
                <a:endPara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flipV="1">
                <a:off x="3719962" y="4812868"/>
                <a:ext cx="298763" cy="10984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4" name="矩形: 圆角 13"/>
          <p:cNvSpPr/>
          <p:nvPr/>
        </p:nvSpPr>
        <p:spPr>
          <a:xfrm>
            <a:off x="181610" y="8960485"/>
            <a:ext cx="6183630" cy="49466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温馨提示：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实际学习中，该环节名称可能不同，学习操作步骤不变。</a:t>
            </a:r>
            <a:endParaRPr lang="zh-CN" altLang="en-US" sz="1400" b="1">
              <a:solidFill>
                <a:schemeClr val="tx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7" name="矩形: 圆角 4"/>
          <p:cNvSpPr/>
          <p:nvPr>
            <p:custDataLst>
              <p:tags r:id="rId2"/>
            </p:custDataLst>
          </p:nvPr>
        </p:nvSpPr>
        <p:spPr>
          <a:xfrm>
            <a:off x="479425" y="4948555"/>
            <a:ext cx="6605905" cy="1831340"/>
          </a:xfrm>
          <a:prstGeom prst="roundRect">
            <a:avLst>
              <a:gd name="adj" fmla="val 7461"/>
            </a:avLst>
          </a:prstGeom>
          <a:blipFill rotWithShape="1">
            <a:blip r:embed="rId3"/>
            <a:stretch>
              <a:fillRect/>
            </a:stretch>
          </a:blipFill>
          <a:ln>
            <a:solidFill>
              <a:srgbClr val="C00000"/>
            </a:solidFill>
          </a:ln>
          <a:effectLst>
            <a:outerShdw blurRad="76200" dist="63500" dir="3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10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961" y="2105967"/>
            <a:ext cx="6737113" cy="3300728"/>
          </a:xfrm>
          <a:prstGeom prst="roundRect">
            <a:avLst>
              <a:gd name="adj" fmla="val 3610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431868" y="8735100"/>
            <a:ext cx="6866119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None/>
            </a:pPr>
            <a:r>
              <a:rPr lang="zh-CN" altLang="en-US" sz="16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600">
                <a:solidFill>
                  <a:schemeClr val="bg2">
                    <a:lumMod val="50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 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温馨提示：若管理员发布学情数据跟您实际学习数据有差别，以学习档案页面显示为准，管理员后台导出数据存在延迟。</a:t>
            </a:r>
            <a:endParaRPr lang="zh-CN" altLang="en-US" sz="1400" b="1"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1800" y="1130166"/>
            <a:ext cx="3702878" cy="39878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03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档案证书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</a:t>
            </a:r>
            <a:r>
              <a:rPr lang="zh-CN" altLang="en-US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档案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59" y="6338423"/>
            <a:ext cx="6750114" cy="1584325"/>
          </a:xfrm>
          <a:prstGeom prst="roundRect">
            <a:avLst>
              <a:gd name="adj" fmla="val 7769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组合 10"/>
          <p:cNvGrpSpPr/>
          <p:nvPr/>
        </p:nvGrpSpPr>
        <p:grpSpPr>
          <a:xfrm>
            <a:off x="435106" y="5535923"/>
            <a:ext cx="6777791" cy="701976"/>
            <a:chOff x="504824" y="5404811"/>
            <a:chExt cx="6493595" cy="701976"/>
          </a:xfrm>
        </p:grpSpPr>
        <p:sp>
          <p:nvSpPr>
            <p:cNvPr id="13" name="矩形: 圆角 12"/>
            <p:cNvSpPr/>
            <p:nvPr/>
          </p:nvSpPr>
          <p:spPr>
            <a:xfrm>
              <a:off x="504824" y="5404811"/>
              <a:ext cx="6493595" cy="462142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班级首页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  <a:sym typeface="+mn-ea"/>
                </a:rPr>
                <a:t>—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教学服务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  <a:sym typeface="+mn-ea"/>
                </a:rPr>
                <a:t>—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学习档案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，可以下载或者查看学习档案。</a:t>
              </a:r>
              <a:endPara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3550862" y="5996947"/>
              <a:ext cx="298763" cy="10984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72044" y="1557997"/>
            <a:ext cx="1982392" cy="475138"/>
            <a:chOff x="8187891" y="1444024"/>
            <a:chExt cx="1982392" cy="641093"/>
          </a:xfrm>
          <a:solidFill>
            <a:srgbClr val="9D0F20"/>
          </a:solidFill>
        </p:grpSpPr>
        <p:sp>
          <p:nvSpPr>
            <p:cNvPr id="16" name="矩形: 圆角 15"/>
            <p:cNvSpPr/>
            <p:nvPr/>
          </p:nvSpPr>
          <p:spPr>
            <a:xfrm>
              <a:off x="8187891" y="1444024"/>
              <a:ext cx="1982392" cy="474326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BE272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b="1">
                  <a:solidFill>
                    <a:srgbClr val="BE272D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该页面显示实际学习情况</a:t>
              </a:r>
              <a:endParaRPr lang="zh-CN" altLang="en-US" sz="1200" b="1">
                <a:solidFill>
                  <a:srgbClr val="BE272D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flipV="1">
              <a:off x="9852330" y="1966266"/>
              <a:ext cx="282270" cy="1188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BE272D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67773" y="7599464"/>
            <a:ext cx="4317569" cy="887180"/>
            <a:chOff x="2620895" y="7413750"/>
            <a:chExt cx="4173478" cy="887180"/>
          </a:xfrm>
          <a:solidFill>
            <a:schemeClr val="bg2">
              <a:lumMod val="25000"/>
            </a:schemeClr>
          </a:solidFill>
        </p:grpSpPr>
        <p:grpSp>
          <p:nvGrpSpPr>
            <p:cNvPr id="20" name="组合 19"/>
            <p:cNvGrpSpPr/>
            <p:nvPr/>
          </p:nvGrpSpPr>
          <p:grpSpPr>
            <a:xfrm>
              <a:off x="2620895" y="7898556"/>
              <a:ext cx="4173478" cy="402374"/>
              <a:chOff x="536456" y="3339383"/>
              <a:chExt cx="910220" cy="1062269"/>
            </a:xfrm>
            <a:grpFill/>
          </p:grpSpPr>
          <p:sp>
            <p:nvSpPr>
              <p:cNvPr id="21" name="矩形: 圆角 20"/>
              <p:cNvSpPr/>
              <p:nvPr/>
            </p:nvSpPr>
            <p:spPr>
              <a:xfrm>
                <a:off x="536536" y="3339383"/>
                <a:ext cx="910140" cy="1062269"/>
              </a:xfrm>
              <a:prstGeom prst="roundRect">
                <a:avLst>
                  <a:gd name="adj" fmla="val 146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536456" y="3414985"/>
                <a:ext cx="910141" cy="979019"/>
              </a:xfrm>
              <a:prstGeom prst="rect">
                <a:avLst/>
              </a:prstGeom>
              <a:noFill/>
            </p:spPr>
            <p:txBody>
              <a:bodyPr vert="horz"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400" b="1">
                    <a:solidFill>
                      <a:srgbClr val="FFFFFF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我的项目页面可以直接点击“学习档案”快速跳转。</a:t>
                </a:r>
                <a:endParaRPr lang="zh-CN" altLang="en-US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6546405" y="7413750"/>
              <a:ext cx="13504" cy="438785"/>
            </a:xfrm>
            <a:prstGeom prst="line">
              <a:avLst/>
            </a:prstGeom>
            <a:grpFill/>
            <a:ln w="38100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11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3" name="图片 45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" t="817" r="2597" b="6005"/>
          <a:stretch>
            <a:fillRect/>
          </a:stretch>
        </p:blipFill>
        <p:spPr>
          <a:xfrm>
            <a:off x="449091" y="1960231"/>
            <a:ext cx="6754984" cy="3418772"/>
          </a:xfrm>
          <a:prstGeom prst="roundRect">
            <a:avLst>
              <a:gd name="adj" fmla="val 3536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组合 8"/>
          <p:cNvGrpSpPr/>
          <p:nvPr/>
        </p:nvGrpSpPr>
        <p:grpSpPr>
          <a:xfrm>
            <a:off x="444532" y="5499517"/>
            <a:ext cx="6754983" cy="641452"/>
            <a:chOff x="504824" y="5404811"/>
            <a:chExt cx="6493595" cy="641452"/>
          </a:xfrm>
          <a:solidFill>
            <a:schemeClr val="bg2">
              <a:lumMod val="25000"/>
            </a:schemeClr>
          </a:solidFill>
        </p:grpSpPr>
        <p:sp>
          <p:nvSpPr>
            <p:cNvPr id="10" name="矩形: 圆角 9"/>
            <p:cNvSpPr/>
            <p:nvPr/>
          </p:nvSpPr>
          <p:spPr>
            <a:xfrm>
              <a:off x="504824" y="5404811"/>
              <a:ext cx="6493595" cy="4621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班级首页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—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教学服务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  <a:sym typeface="+mn-ea"/>
                </a:rPr>
                <a:t>—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电子证书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，可以打印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/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下载电子证书。</a:t>
              </a:r>
              <a:endPara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flipV="1">
              <a:off x="3625692" y="5936423"/>
              <a:ext cx="298763" cy="1098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31800" y="1130168"/>
            <a:ext cx="3776518" cy="39878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03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档案证书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打印</a:t>
            </a:r>
            <a:r>
              <a:rPr lang="zh-CN" altLang="en-US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证书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33" y="7396959"/>
            <a:ext cx="6754982" cy="1472565"/>
          </a:xfrm>
          <a:prstGeom prst="roundRect">
            <a:avLst>
              <a:gd name="adj" fmla="val 7242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rcRect b="13763"/>
          <a:stretch>
            <a:fillRect/>
          </a:stretch>
        </p:blipFill>
        <p:spPr>
          <a:xfrm>
            <a:off x="444533" y="6121212"/>
            <a:ext cx="2925678" cy="1077030"/>
          </a:xfrm>
          <a:prstGeom prst="roundRect">
            <a:avLst>
              <a:gd name="adj" fmla="val 10065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6" name="直接连接符 15"/>
          <p:cNvCxnSpPr/>
          <p:nvPr/>
        </p:nvCxnSpPr>
        <p:spPr>
          <a:xfrm>
            <a:off x="3206066" y="6944174"/>
            <a:ext cx="671650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4123021" y="6081850"/>
            <a:ext cx="3081054" cy="1226425"/>
            <a:chOff x="504826" y="6139768"/>
            <a:chExt cx="2082678" cy="2342284"/>
          </a:xfrm>
          <a:solidFill>
            <a:schemeClr val="bg2">
              <a:lumMod val="25000"/>
            </a:schemeClr>
          </a:solidFill>
        </p:grpSpPr>
        <p:sp>
          <p:nvSpPr>
            <p:cNvPr id="18" name="矩形: 圆角 17"/>
            <p:cNvSpPr/>
            <p:nvPr/>
          </p:nvSpPr>
          <p:spPr>
            <a:xfrm>
              <a:off x="504826" y="6139768"/>
              <a:ext cx="2082678" cy="2342284"/>
            </a:xfrm>
            <a:prstGeom prst="roundRect">
              <a:avLst>
                <a:gd name="adj" fmla="val 86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48931" y="6151592"/>
              <a:ext cx="2003599" cy="23102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出现该提示页面，请您再次查看教学计划和学习档案，查询是否有未达到考核要求的环节，达到要求后方可打印证书</a:t>
              </a:r>
              <a:endParaRPr lang="zh-CN" altLang="en-US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843949" y="7821466"/>
            <a:ext cx="4397834" cy="1655636"/>
            <a:chOff x="2735432" y="7814964"/>
            <a:chExt cx="4209577" cy="1655636"/>
          </a:xfrm>
          <a:solidFill>
            <a:schemeClr val="bg2">
              <a:lumMod val="25000"/>
            </a:schemeClr>
          </a:solidFill>
        </p:grpSpPr>
        <p:cxnSp>
          <p:nvCxnSpPr>
            <p:cNvPr id="21" name="直接连接符 20"/>
            <p:cNvCxnSpPr/>
            <p:nvPr/>
          </p:nvCxnSpPr>
          <p:spPr>
            <a:xfrm>
              <a:off x="6546405" y="7814964"/>
              <a:ext cx="0" cy="1132748"/>
            </a:xfrm>
            <a:prstGeom prst="line">
              <a:avLst/>
            </a:prstGeom>
            <a:grpFill/>
            <a:ln w="38100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2735432" y="9068226"/>
              <a:ext cx="4209577" cy="402374"/>
              <a:chOff x="561436" y="6427317"/>
              <a:chExt cx="918093" cy="1062269"/>
            </a:xfrm>
            <a:grpFill/>
          </p:grpSpPr>
          <p:sp>
            <p:nvSpPr>
              <p:cNvPr id="23" name="矩形: 圆角 22"/>
              <p:cNvSpPr/>
              <p:nvPr/>
            </p:nvSpPr>
            <p:spPr>
              <a:xfrm>
                <a:off x="561436" y="6427317"/>
                <a:ext cx="910140" cy="1062269"/>
              </a:xfrm>
              <a:prstGeom prst="roundRect">
                <a:avLst>
                  <a:gd name="adj" fmla="val 146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569388" y="6474425"/>
                <a:ext cx="910141" cy="979019"/>
              </a:xfrm>
              <a:prstGeom prst="rect">
                <a:avLst/>
              </a:prstGeom>
              <a:noFill/>
            </p:spPr>
            <p:txBody>
              <a:bodyPr vert="horz"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400" b="1">
                    <a:solidFill>
                      <a:srgbClr val="FFFFFF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【</a:t>
                </a:r>
                <a:r>
                  <a:rPr lang="zh-CN" altLang="en-US" sz="1400" b="1">
                    <a:solidFill>
                      <a:srgbClr val="FFFFFF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学习档案</a:t>
                </a:r>
                <a:r>
                  <a:rPr lang="en-US" altLang="zh-CN" sz="1400" b="1">
                    <a:solidFill>
                      <a:srgbClr val="FFFFFF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】</a:t>
                </a:r>
                <a:r>
                  <a:rPr lang="zh-CN" altLang="en-US" sz="1400" b="1">
                    <a:solidFill>
                      <a:srgbClr val="FFFFFF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，可以快速跳转到“电子证书”</a:t>
                </a:r>
                <a:endParaRPr lang="zh-CN" altLang="en-US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</p:grpSp>
      </p:grpSp>
      <p:pic>
        <p:nvPicPr>
          <p:cNvPr id="12" name="图片 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t="3210"/>
          <a:stretch>
            <a:fillRect/>
          </a:stretch>
        </p:blipFill>
        <p:spPr>
          <a:xfrm>
            <a:off x="1574165" y="2232660"/>
            <a:ext cx="4991735" cy="31019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12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1799" y="1130169"/>
            <a:ext cx="3671073" cy="39878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03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档案证书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证书</a:t>
            </a:r>
            <a:r>
              <a:rPr lang="zh-CN" altLang="en-US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查询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3960" y="8583875"/>
            <a:ext cx="67501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None/>
            </a:pPr>
            <a:r>
              <a:rPr lang="zh-CN" altLang="en-US" sz="14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温馨提示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：此处仅支持查询您获得的证书，如果您的证书需要上传照片，请到班级内“电子证书”处上传。</a:t>
            </a:r>
            <a:endParaRPr lang="zh-CN" altLang="en-US" sz="1400" b="1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53959" y="1945124"/>
            <a:ext cx="6750115" cy="2896007"/>
            <a:chOff x="425679" y="2133662"/>
            <a:chExt cx="6519330" cy="2896007"/>
          </a:xfrm>
          <a:solidFill>
            <a:schemeClr val="bg2">
              <a:lumMod val="25000"/>
            </a:schemeClr>
          </a:solidFill>
        </p:grpSpPr>
        <p:grpSp>
          <p:nvGrpSpPr>
            <p:cNvPr id="9" name="组合 8"/>
            <p:cNvGrpSpPr/>
            <p:nvPr/>
          </p:nvGrpSpPr>
          <p:grpSpPr>
            <a:xfrm>
              <a:off x="425679" y="4388217"/>
              <a:ext cx="6519330" cy="641452"/>
              <a:chOff x="504824" y="5404811"/>
              <a:chExt cx="6493595" cy="641452"/>
            </a:xfrm>
            <a:grpFill/>
          </p:grpSpPr>
          <p:sp>
            <p:nvSpPr>
              <p:cNvPr id="11" name="矩形: 圆角 10"/>
              <p:cNvSpPr/>
              <p:nvPr/>
            </p:nvSpPr>
            <p:spPr>
              <a:xfrm>
                <a:off x="504824" y="5404811"/>
                <a:ext cx="6493595" cy="46214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400" b="1"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大学生网络党校首页右侧“证书查询”，提供证书查询服务。</a:t>
                </a:r>
                <a:endPara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flipV="1">
                <a:off x="3625692" y="5936423"/>
                <a:ext cx="298763" cy="10984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425679" y="2133662"/>
              <a:ext cx="6501234" cy="2116219"/>
            </a:xfrm>
            <a:prstGeom prst="roundRect">
              <a:avLst>
                <a:gd name="adj" fmla="val 6088"/>
              </a:avLst>
            </a:prstGeom>
            <a:grpFill/>
            <a:ln>
              <a:solidFill>
                <a:srgbClr val="BE272D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59" y="5028102"/>
            <a:ext cx="6750115" cy="3507033"/>
          </a:xfrm>
          <a:prstGeom prst="roundRect">
            <a:avLst>
              <a:gd name="adj" fmla="val 3582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13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60033" y="3839787"/>
            <a:ext cx="5544041" cy="1857375"/>
            <a:chOff x="1622326" y="4201451"/>
            <a:chExt cx="5304584" cy="185737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22326" y="4201451"/>
              <a:ext cx="5304584" cy="1857375"/>
            </a:xfrm>
            <a:prstGeom prst="roundRect">
              <a:avLst>
                <a:gd name="adj" fmla="val 4692"/>
              </a:avLst>
            </a:prstGeom>
            <a:noFill/>
            <a:ln>
              <a:solidFill>
                <a:srgbClr val="BE272D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矩形 8"/>
            <p:cNvSpPr/>
            <p:nvPr/>
          </p:nvSpPr>
          <p:spPr>
            <a:xfrm>
              <a:off x="4657956" y="4641427"/>
              <a:ext cx="631524" cy="184559"/>
            </a:xfrm>
            <a:prstGeom prst="rect">
              <a:avLst/>
            </a:prstGeom>
            <a:noFill/>
            <a:ln w="25400">
              <a:solidFill>
                <a:srgbClr val="BE27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960" y="1929291"/>
            <a:ext cx="6750115" cy="1422758"/>
          </a:xfrm>
          <a:prstGeom prst="roundRect">
            <a:avLst>
              <a:gd name="adj" fmla="val 8560"/>
            </a:avLst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431800" y="1120743"/>
            <a:ext cx="3830099" cy="40011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04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个人信息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基本</a:t>
            </a:r>
            <a:r>
              <a:rPr lang="zh-CN" altLang="en-US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信息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705" y="6000277"/>
            <a:ext cx="5544041" cy="2381981"/>
          </a:xfrm>
          <a:prstGeom prst="roundRect">
            <a:avLst>
              <a:gd name="adj" fmla="val 4054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1739604" y="2663195"/>
            <a:ext cx="0" cy="1005905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201374" y="4452733"/>
            <a:ext cx="0" cy="1456244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 flipH="1">
            <a:off x="1377624" y="4215966"/>
            <a:ext cx="282073" cy="4330852"/>
            <a:chOff x="5274089" y="2626034"/>
            <a:chExt cx="431035" cy="4414687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5274089" y="5980588"/>
              <a:ext cx="421892" cy="0"/>
            </a:xfrm>
            <a:prstGeom prst="line">
              <a:avLst/>
            </a:prstGeom>
            <a:ln w="38100">
              <a:solidFill>
                <a:schemeClr val="bg2">
                  <a:lumMod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组合 17"/>
            <p:cNvGrpSpPr/>
            <p:nvPr/>
          </p:nvGrpSpPr>
          <p:grpSpPr>
            <a:xfrm>
              <a:off x="5274131" y="2626034"/>
              <a:ext cx="430993" cy="4414687"/>
              <a:chOff x="6356578" y="2350243"/>
              <a:chExt cx="42616" cy="4422055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6356578" y="2369744"/>
                <a:ext cx="42616" cy="0"/>
              </a:xfrm>
              <a:prstGeom prst="line">
                <a:avLst/>
              </a:prstGeom>
              <a:ln w="381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6398294" y="2350243"/>
                <a:ext cx="3" cy="4422055"/>
              </a:xfrm>
              <a:prstGeom prst="line">
                <a:avLst/>
              </a:prstGeom>
              <a:ln w="38100">
                <a:solidFill>
                  <a:schemeClr val="bg2">
                    <a:lumMod val="2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组合 20"/>
          <p:cNvGrpSpPr/>
          <p:nvPr/>
        </p:nvGrpSpPr>
        <p:grpSpPr>
          <a:xfrm>
            <a:off x="436093" y="8667759"/>
            <a:ext cx="4788940" cy="672338"/>
            <a:chOff x="624632" y="9231641"/>
            <a:chExt cx="6302238" cy="625169"/>
          </a:xfrm>
          <a:solidFill>
            <a:schemeClr val="bg2">
              <a:lumMod val="25000"/>
            </a:schemeClr>
          </a:solidFill>
        </p:grpSpPr>
        <p:sp>
          <p:nvSpPr>
            <p:cNvPr id="22" name="矩形: 圆角 21"/>
            <p:cNvSpPr/>
            <p:nvPr/>
          </p:nvSpPr>
          <p:spPr>
            <a:xfrm>
              <a:off x="624632" y="9231641"/>
              <a:ext cx="6302238" cy="625169"/>
            </a:xfrm>
            <a:prstGeom prst="roundRect">
              <a:avLst>
                <a:gd name="adj" fmla="val 1462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00705" y="9244274"/>
              <a:ext cx="6136252" cy="604621"/>
            </a:xfrm>
            <a:prstGeom prst="rect">
              <a:avLst/>
            </a:prstGeom>
            <a:grpFill/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个人信息设置</a:t>
              </a:r>
              <a:r>
                <a:rPr lang="en-US" altLang="zh-CN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，可查看或修改个人信息。</a:t>
              </a:r>
              <a:endParaRPr lang="en-US" altLang="zh-CN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点击</a:t>
              </a:r>
              <a:r>
                <a:rPr lang="en-US" altLang="zh-CN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安全设置</a:t>
              </a:r>
              <a:r>
                <a:rPr lang="en-US" altLang="zh-CN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solidFill>
                    <a:srgbClr val="FFFFFF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可更换手机号、邮箱、密码等。</a:t>
              </a:r>
              <a:endParaRPr lang="zh-CN" altLang="en-US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" y="-1"/>
            <a:ext cx="7559675" cy="10691814"/>
            <a:chOff x="-1" y="-1"/>
            <a:chExt cx="7559675" cy="10691814"/>
          </a:xfrm>
        </p:grpSpPr>
        <p:sp>
          <p:nvSpPr>
            <p:cNvPr id="3" name="矩形 2"/>
            <p:cNvSpPr/>
            <p:nvPr/>
          </p:nvSpPr>
          <p:spPr>
            <a:xfrm>
              <a:off x="0" y="-1"/>
              <a:ext cx="7559673" cy="10691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-1" y="2332984"/>
              <a:ext cx="7559675" cy="8358829"/>
              <a:chOff x="-1" y="2332984"/>
              <a:chExt cx="7559675" cy="8358829"/>
            </a:xfrm>
          </p:grpSpPr>
          <p:pic>
            <p:nvPicPr>
              <p:cNvPr id="5" name="图片 4" descr="卡通画&#10;&#10;低可信度描述已自动生成"/>
              <p:cNvPicPr>
                <a:picLocks noChangeAspect="1"/>
              </p:cNvPicPr>
              <p:nvPr/>
            </p:nvPicPr>
            <p:blipFill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593" t="23833" r="31981" b="31586"/>
              <a:stretch>
                <a:fillRect/>
              </a:stretch>
            </p:blipFill>
            <p:spPr>
              <a:xfrm>
                <a:off x="-1" y="3790950"/>
                <a:ext cx="7559675" cy="6900863"/>
              </a:xfrm>
              <a:prstGeom prst="rect">
                <a:avLst/>
              </a:prstGeom>
            </p:spPr>
          </p:pic>
          <p:grpSp>
            <p:nvGrpSpPr>
              <p:cNvPr id="7" name="组合 6"/>
              <p:cNvGrpSpPr/>
              <p:nvPr/>
            </p:nvGrpSpPr>
            <p:grpSpPr>
              <a:xfrm rot="0">
                <a:off x="1590476" y="2332984"/>
                <a:ext cx="4378724" cy="1783836"/>
                <a:chOff x="703607" y="1721702"/>
                <a:chExt cx="3933889" cy="1489213"/>
              </a:xfrm>
            </p:grpSpPr>
            <p:pic>
              <p:nvPicPr>
                <p:cNvPr id="9" name="图片 8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11854" t="22447" r="21552" b="34395"/>
                <a:stretch>
                  <a:fillRect/>
                </a:stretch>
              </p:blipFill>
              <p:spPr>
                <a:xfrm>
                  <a:off x="703607" y="1721702"/>
                  <a:ext cx="3933889" cy="904433"/>
                </a:xfrm>
                <a:prstGeom prst="rect">
                  <a:avLst/>
                </a:prstGeom>
              </p:spPr>
            </p:pic>
            <p:grpSp>
              <p:nvGrpSpPr>
                <p:cNvPr id="10" name="组合 9"/>
                <p:cNvGrpSpPr/>
                <p:nvPr/>
              </p:nvGrpSpPr>
              <p:grpSpPr>
                <a:xfrm>
                  <a:off x="864969" y="2626140"/>
                  <a:ext cx="3632633" cy="584775"/>
                  <a:chOff x="1562847" y="3933513"/>
                  <a:chExt cx="1372414" cy="220929"/>
                </a:xfrm>
              </p:grpSpPr>
              <p:sp>
                <p:nvSpPr>
                  <p:cNvPr id="11" name="文本框 10"/>
                  <p:cNvSpPr txBox="1"/>
                  <p:nvPr/>
                </p:nvSpPr>
                <p:spPr>
                  <a:xfrm>
                    <a:off x="1826837" y="3950587"/>
                    <a:ext cx="1108424" cy="2038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3600">
                        <a:solidFill>
                          <a:srgbClr val="D02F2A"/>
                        </a:solidFill>
                        <a:latin typeface="HarmonyOS Sans SC" panose="00000500000000000000" pitchFamily="2" charset="-122"/>
                        <a:ea typeface="HarmonyOS Sans SC" panose="00000500000000000000" pitchFamily="2" charset="-122"/>
                      </a:rPr>
                      <a:t>400-811-9908</a:t>
                    </a:r>
                    <a:endParaRPr lang="en-US" altLang="zh-CN" sz="3600">
                      <a:solidFill>
                        <a:srgbClr val="D02F2A"/>
                      </a:solidFill>
                      <a:latin typeface="HarmonyOS Sans SC" panose="00000500000000000000" pitchFamily="2" charset="-122"/>
                      <a:ea typeface="HarmonyOS Sans SC" panose="00000500000000000000" pitchFamily="2" charset="-122"/>
                    </a:endParaRPr>
                  </a:p>
                </p:txBody>
              </p:sp>
              <p:pic>
                <p:nvPicPr>
                  <p:cNvPr id="12" name="图形 11" descr="听筒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562847" y="3933513"/>
                    <a:ext cx="220932" cy="220929"/>
                  </a:xfrm>
                  <a:prstGeom prst="rect">
                    <a:avLst/>
                  </a:prstGeom>
                </p:spPr>
              </p:pic>
            </p:grpSp>
          </p:grpSp>
        </p:grpSp>
      </p:grpSp>
      <p:pic>
        <p:nvPicPr>
          <p:cNvPr id="13" name="图片 12" descr="企业微信截图_1677738298568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035175" y="4411980"/>
            <a:ext cx="3489960" cy="19405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0">
            <a:off x="946150" y="958850"/>
            <a:ext cx="5667375" cy="8512810"/>
            <a:chOff x="967422" y="1724025"/>
            <a:chExt cx="5667294" cy="8512905"/>
          </a:xfrm>
        </p:grpSpPr>
        <p:sp>
          <p:nvSpPr>
            <p:cNvPr id="2" name="文本框 1"/>
            <p:cNvSpPr txBox="1"/>
            <p:nvPr/>
          </p:nvSpPr>
          <p:spPr>
            <a:xfrm>
              <a:off x="3126105" y="1724025"/>
              <a:ext cx="1287145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目录</a:t>
              </a:r>
              <a:endParaRPr lang="zh-CN" altLang="en-US" sz="40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060450" y="3018790"/>
              <a:ext cx="5187950" cy="480060"/>
              <a:chOff x="1670" y="4754"/>
              <a:chExt cx="8170" cy="756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670" y="4929"/>
                <a:ext cx="72" cy="5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1676" y="4754"/>
                <a:ext cx="4346" cy="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学习平台</a:t>
                </a:r>
                <a:endParaRPr lang="zh-CN" altLang="en-US" sz="24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9108" y="4869"/>
                <a:ext cx="732" cy="58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  <a:sym typeface="+mn-ea"/>
                  </a:rPr>
                  <a:t>01</a:t>
                </a:r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67422" y="4396279"/>
              <a:ext cx="5259467" cy="368300"/>
              <a:chOff x="1002347" y="4443269"/>
              <a:chExt cx="5259467" cy="368300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学习任务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576631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02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2141221" y="4627300"/>
                <a:ext cx="3625215" cy="0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/>
            <p:cNvGrpSpPr/>
            <p:nvPr/>
          </p:nvGrpSpPr>
          <p:grpSpPr>
            <a:xfrm>
              <a:off x="967422" y="4768389"/>
              <a:ext cx="5259467" cy="368300"/>
              <a:chOff x="1002347" y="4443269"/>
              <a:chExt cx="5259467" cy="368300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必修课程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576631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04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>
                <a:off x="2175511" y="4614600"/>
                <a:ext cx="3590874" cy="12700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/>
            <p:cNvGrpSpPr/>
            <p:nvPr/>
          </p:nvGrpSpPr>
          <p:grpSpPr>
            <a:xfrm>
              <a:off x="967422" y="5140499"/>
              <a:ext cx="5259467" cy="368300"/>
              <a:chOff x="1002347" y="4443269"/>
              <a:chExt cx="5259467" cy="368300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选修课程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576631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05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>
                <a:off x="2120901" y="4621585"/>
                <a:ext cx="3645483" cy="5715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/>
            <p:cNvGrpSpPr/>
            <p:nvPr/>
          </p:nvGrpSpPr>
          <p:grpSpPr>
            <a:xfrm>
              <a:off x="967422" y="5512609"/>
              <a:ext cx="5259467" cy="368300"/>
              <a:chOff x="1002347" y="4443269"/>
              <a:chExt cx="5259467" cy="368300"/>
            </a:xfrm>
          </p:grpSpPr>
          <p:sp>
            <p:nvSpPr>
              <p:cNvPr id="56" name="文本框 55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直播课程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576631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06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2175510" y="4614600"/>
                <a:ext cx="3590874" cy="12700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组合 58"/>
            <p:cNvGrpSpPr/>
            <p:nvPr/>
          </p:nvGrpSpPr>
          <p:grpSpPr>
            <a:xfrm>
              <a:off x="967422" y="5884719"/>
              <a:ext cx="5259467" cy="368300"/>
              <a:chOff x="1002347" y="4443269"/>
              <a:chExt cx="5259467" cy="368300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班级研讨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576631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07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>
                <a:off x="2188845" y="4621585"/>
                <a:ext cx="3577539" cy="5715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组合 62"/>
            <p:cNvGrpSpPr/>
            <p:nvPr/>
          </p:nvGrpSpPr>
          <p:grpSpPr>
            <a:xfrm>
              <a:off x="967422" y="6256829"/>
              <a:ext cx="5259467" cy="368300"/>
              <a:chOff x="1002347" y="4443269"/>
              <a:chExt cx="5259467" cy="368300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研修成果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576631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08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 flipV="1">
                <a:off x="2175511" y="4627300"/>
                <a:ext cx="3590874" cy="1270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967422" y="6628939"/>
              <a:ext cx="5259467" cy="368300"/>
              <a:chOff x="1002347" y="4443269"/>
              <a:chExt cx="5259467" cy="368300"/>
            </a:xfrm>
          </p:grpSpPr>
          <p:sp>
            <p:nvSpPr>
              <p:cNvPr id="68" name="文本框 67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在线考试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576631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09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 flipV="1">
                <a:off x="2148206" y="4627300"/>
                <a:ext cx="3618178" cy="7620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组合 88"/>
            <p:cNvGrpSpPr/>
            <p:nvPr/>
          </p:nvGrpSpPr>
          <p:grpSpPr>
            <a:xfrm>
              <a:off x="1060450" y="3740785"/>
              <a:ext cx="2717800" cy="460375"/>
              <a:chOff x="1670" y="5891"/>
              <a:chExt cx="4280" cy="72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676" y="5954"/>
                <a:ext cx="72" cy="5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670" y="5891"/>
                <a:ext cx="4280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学习指南</a:t>
                </a:r>
                <a:endParaRPr lang="zh-CN" altLang="en-US" sz="24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967422" y="7852584"/>
              <a:ext cx="5254387" cy="368300"/>
              <a:chOff x="1002347" y="4443269"/>
              <a:chExt cx="5254387" cy="368300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学习档案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576123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10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 flipV="1">
                <a:off x="2148206" y="4627300"/>
                <a:ext cx="3618178" cy="1905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/>
            <p:cNvGrpSpPr/>
            <p:nvPr/>
          </p:nvGrpSpPr>
          <p:grpSpPr>
            <a:xfrm>
              <a:off x="967422" y="8279304"/>
              <a:ext cx="5254387" cy="368300"/>
              <a:chOff x="1002347" y="4443269"/>
              <a:chExt cx="5254387" cy="368300"/>
            </a:xfrm>
          </p:grpSpPr>
          <p:sp>
            <p:nvSpPr>
              <p:cNvPr id="81" name="文本框 80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打印证书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576123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11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 flipV="1">
                <a:off x="2148206" y="4627300"/>
                <a:ext cx="3618178" cy="8255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/>
            <p:cNvGrpSpPr/>
            <p:nvPr/>
          </p:nvGrpSpPr>
          <p:grpSpPr>
            <a:xfrm>
              <a:off x="1060450" y="7196455"/>
              <a:ext cx="2756535" cy="460375"/>
              <a:chOff x="1670" y="11333"/>
              <a:chExt cx="4341" cy="725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1676" y="11437"/>
                <a:ext cx="72" cy="5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670" y="11333"/>
                <a:ext cx="4341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档案证书</a:t>
                </a:r>
                <a:endParaRPr lang="zh-CN" altLang="en-US" sz="24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1064260" y="9211945"/>
              <a:ext cx="5156835" cy="460375"/>
              <a:chOff x="1676" y="13856"/>
              <a:chExt cx="8121" cy="72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676" y="13960"/>
                <a:ext cx="72" cy="5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1747" y="13856"/>
                <a:ext cx="4341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个人信息</a:t>
                </a:r>
                <a:endParaRPr lang="zh-CN" altLang="en-US" sz="24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5523" y="13929"/>
                <a:ext cx="427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13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967422" y="8706024"/>
              <a:ext cx="5259467" cy="368300"/>
              <a:chOff x="1002347" y="4443269"/>
              <a:chExt cx="5259467" cy="368300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1002347" y="4443269"/>
                <a:ext cx="307022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  <a:sym typeface="+mn-ea"/>
                  </a:rPr>
                  <a:t>证书查询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5766318" y="4443269"/>
                <a:ext cx="495496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dirty="0">
                    <a:solidFill>
                      <a:schemeClr val="bg1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rPr>
                  <a:t>12</a:t>
                </a:r>
                <a:endParaRPr lang="zh-CN" altLang="en-US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2141221" y="4627300"/>
                <a:ext cx="3625215" cy="0"/>
              </a:xfrm>
              <a:prstGeom prst="line">
                <a:avLst/>
              </a:prstGeom>
              <a:ln w="31750" cap="rnd">
                <a:solidFill>
                  <a:srgbClr val="FFFFFF"/>
                </a:solidFill>
                <a:prstDash val="sysDot"/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文本框 2"/>
            <p:cNvSpPr txBox="1"/>
            <p:nvPr/>
          </p:nvSpPr>
          <p:spPr>
            <a:xfrm>
              <a:off x="994410" y="9859519"/>
              <a:ext cx="564030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kern="100">
                  <a:solidFill>
                    <a:srgbClr val="FFFF00"/>
                  </a:solidFill>
                  <a:effectLst/>
                  <a:latin typeface="HarmonyOS Sans SC" panose="00000500000000000000" pitchFamily="2" charset="-122"/>
                  <a:ea typeface="HarmonyOS Sans SC" panose="00000500000000000000" pitchFamily="2" charset="-122"/>
                  <a:cs typeface="宋体" panose="02010600030101010101" pitchFamily="2" charset="-122"/>
                </a:rPr>
                <a:t>注：</a:t>
              </a:r>
              <a:r>
                <a:rPr lang="zh-CN" altLang="zh-CN" sz="1400" b="1" kern="100">
                  <a:solidFill>
                    <a:srgbClr val="FFFF00"/>
                  </a:solidFill>
                  <a:effectLst/>
                  <a:latin typeface="HarmonyOS Sans SC" panose="00000500000000000000" pitchFamily="2" charset="-122"/>
                  <a:ea typeface="HarmonyOS Sans SC" panose="00000500000000000000" pitchFamily="2" charset="-122"/>
                  <a:cs typeface="宋体" panose="02010600030101010101" pitchFamily="2" charset="-122"/>
                </a:rPr>
                <a:t>本图册为通用版，具体学习环节以教学计划为准</a:t>
              </a:r>
              <a:r>
                <a:rPr lang="zh-CN" altLang="en-US" sz="1400" b="1" kern="100">
                  <a:solidFill>
                    <a:srgbClr val="FFFF00"/>
                  </a:solidFill>
                  <a:effectLst/>
                  <a:latin typeface="HarmonyOS Sans SC" panose="00000500000000000000" pitchFamily="2" charset="-122"/>
                  <a:ea typeface="HarmonyOS Sans SC" panose="00000500000000000000" pitchFamily="2" charset="-122"/>
                  <a:cs typeface="宋体" panose="02010600030101010101" pitchFamily="2" charset="-122"/>
                </a:rPr>
                <a:t>。</a:t>
              </a:r>
              <a:endParaRPr lang="en-US" altLang="zh-CN" sz="1400" b="1" kern="100">
                <a:solidFill>
                  <a:srgbClr val="FFFF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宋体" panose="02010600030101010101" pitchFamily="2" charset="-122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2597785" y="8653780"/>
            <a:ext cx="3129915" cy="0"/>
          </a:xfrm>
          <a:prstGeom prst="line">
            <a:avLst/>
          </a:prstGeom>
          <a:ln w="31750" cap="rnd">
            <a:solidFill>
              <a:srgbClr val="FFFFFF"/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582545" y="2474595"/>
            <a:ext cx="3129915" cy="0"/>
          </a:xfrm>
          <a:prstGeom prst="line">
            <a:avLst/>
          </a:prstGeom>
          <a:ln w="31750" cap="rnd">
            <a:solidFill>
              <a:srgbClr val="FFFFFF"/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>
            <p:custDataLst>
              <p:tags r:id="rId1"/>
            </p:custDataLst>
          </p:nvPr>
        </p:nvCxnSpPr>
        <p:spPr>
          <a:xfrm>
            <a:off x="2574925" y="3206115"/>
            <a:ext cx="3129915" cy="0"/>
          </a:xfrm>
          <a:prstGeom prst="line">
            <a:avLst/>
          </a:prstGeom>
          <a:ln w="31750" cap="rnd">
            <a:solidFill>
              <a:srgbClr val="FFFFFF"/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5762377" y="3015600"/>
            <a:ext cx="44323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02</a:t>
            </a:r>
            <a:endParaRPr lang="zh-CN" altLang="en-US"/>
          </a:p>
        </p:txBody>
      </p:sp>
      <p:cxnSp>
        <p:nvCxnSpPr>
          <p:cNvPr id="12" name="直接连接符 11"/>
          <p:cNvCxnSpPr/>
          <p:nvPr>
            <p:custDataLst>
              <p:tags r:id="rId3"/>
            </p:custDataLst>
          </p:nvPr>
        </p:nvCxnSpPr>
        <p:spPr>
          <a:xfrm>
            <a:off x="2574925" y="6662420"/>
            <a:ext cx="3129915" cy="0"/>
          </a:xfrm>
          <a:prstGeom prst="line">
            <a:avLst/>
          </a:prstGeom>
          <a:ln w="31750" cap="rnd">
            <a:solidFill>
              <a:srgbClr val="FFFFFF"/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>
            <a:off x="5689234" y="6497439"/>
            <a:ext cx="49550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en-US" altLang="zh-CN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10</a:t>
            </a:r>
            <a:endParaRPr lang="zh-CN" altLang="en-US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5"/>
          <p:cNvPicPr>
            <a:picLocks noChangeAspect="1"/>
          </p:cNvPicPr>
          <p:nvPr/>
        </p:nvPicPr>
        <p:blipFill>
          <a:blip r:embed="rId1"/>
          <a:srcRect b="12790"/>
          <a:stretch>
            <a:fillRect/>
          </a:stretch>
        </p:blipFill>
        <p:spPr>
          <a:xfrm>
            <a:off x="467360" y="3751580"/>
            <a:ext cx="6744970" cy="3602355"/>
          </a:xfrm>
          <a:prstGeom prst="roundRect">
            <a:avLst>
              <a:gd name="adj" fmla="val 2535"/>
            </a:avLst>
          </a:prstGeom>
          <a:noFill/>
          <a:ln>
            <a:solidFill>
              <a:srgbClr val="BF122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07" y="1852014"/>
            <a:ext cx="5922062" cy="1063560"/>
          </a:xfrm>
          <a:prstGeom prst="roundRect">
            <a:avLst>
              <a:gd name="adj" fmla="val 9670"/>
            </a:avLst>
          </a:prstGeom>
          <a:noFill/>
          <a:ln>
            <a:solidFill>
              <a:srgbClr val="BF122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431800" y="1120775"/>
            <a:ext cx="2124075" cy="39878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01 </a:t>
            </a:r>
            <a:r>
              <a:rPr 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学习平台</a:t>
            </a:r>
            <a:endParaRPr lang="zh-CN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431800" y="3048000"/>
            <a:ext cx="6309360" cy="495935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打开大学生网络党校（</a:t>
            </a:r>
            <a:r>
              <a:rPr lang="en-US" altLang="zh-CN" sz="1400" b="1" u="sng">
                <a:solidFill>
                  <a:srgbClr val="FFFF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www.uucps.edu.cn</a:t>
            </a:r>
            <a:r>
              <a:rPr lang="zh-CN" altLang="en-US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），点击</a:t>
            </a:r>
            <a:r>
              <a:rPr lang="en-US" altLang="zh-CN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【</a:t>
            </a:r>
            <a:r>
              <a:rPr lang="zh-CN" altLang="en-US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请登录</a:t>
            </a:r>
            <a:r>
              <a:rPr lang="en-US" altLang="zh-CN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】</a:t>
            </a:r>
            <a:r>
              <a:rPr lang="zh-CN" altLang="en-US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。</a:t>
            </a:r>
            <a:endParaRPr lang="zh-CN" altLang="en-US" sz="1400" b="1">
              <a:solidFill>
                <a:srgbClr val="FFFFFF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528680" y="1961933"/>
            <a:ext cx="481330" cy="1618855"/>
            <a:chOff x="6218993" y="2359758"/>
            <a:chExt cx="203826" cy="3636715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6218993" y="2359758"/>
              <a:ext cx="203826" cy="9986"/>
            </a:xfrm>
            <a:prstGeom prst="line">
              <a:avLst/>
            </a:prstGeom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414666" y="2364650"/>
              <a:ext cx="0" cy="3631823"/>
            </a:xfrm>
            <a:prstGeom prst="line">
              <a:avLst/>
            </a:prstGeom>
            <a:ln w="38100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等腰三角形 15"/>
          <p:cNvSpPr/>
          <p:nvPr/>
        </p:nvSpPr>
        <p:spPr>
          <a:xfrm flipV="1">
            <a:off x="3601065" y="3592853"/>
            <a:ext cx="298763" cy="109840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: 圆角 19"/>
          <p:cNvSpPr/>
          <p:nvPr/>
        </p:nvSpPr>
        <p:spPr>
          <a:xfrm>
            <a:off x="475371" y="7402710"/>
            <a:ext cx="6736959" cy="476634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输入您报名时的</a:t>
            </a:r>
            <a:r>
              <a:rPr lang="en-US" altLang="zh-CN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【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手机号码和初始密码</a:t>
            </a:r>
            <a:r>
              <a:rPr lang="en-US" altLang="zh-CN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】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，点击</a:t>
            </a:r>
            <a:r>
              <a:rPr lang="en-US" altLang="zh-CN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【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登录</a:t>
            </a:r>
            <a:r>
              <a:rPr lang="en-US" altLang="zh-CN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】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进入</a:t>
            </a:r>
            <a:r>
              <a:rPr lang="en-US" altLang="zh-CN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【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个人空间</a:t>
            </a:r>
            <a:r>
              <a:rPr lang="en-US" altLang="zh-CN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】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页面</a:t>
            </a:r>
            <a:r>
              <a:rPr lang="zh-CN" altLang="en-US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。</a:t>
            </a:r>
            <a:endParaRPr lang="zh-CN" altLang="en-US" sz="1400" b="1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09275" y="9323414"/>
            <a:ext cx="6794800" cy="65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>
              <a:lnSpc>
                <a:spcPct val="13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None/>
            </a:pPr>
            <a:r>
              <a:rPr lang="zh-CN" altLang="en-US" sz="14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温馨提示：如果您登录后无培训项目，可能是报名手机号有误，请联系组织方修改手机号  或致电：400-811-9908。</a:t>
            </a:r>
            <a:endParaRPr lang="zh-CN" altLang="en-US" sz="1400" b="1"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20510" y="9904730"/>
            <a:ext cx="463588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01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26" name="图片 22" descr="360截图16571224345755_副本_副本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b="38174"/>
          <a:stretch>
            <a:fillRect/>
          </a:stretch>
        </p:blipFill>
        <p:spPr>
          <a:xfrm>
            <a:off x="459105" y="7973695"/>
            <a:ext cx="6755130" cy="1311275"/>
          </a:xfrm>
          <a:prstGeom prst="roundRect">
            <a:avLst>
              <a:gd name="adj" fmla="val 3612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02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31799" y="1139595"/>
            <a:ext cx="3694927" cy="39878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02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学习指南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学习任务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28" name="图片 21" descr="360截图175711188611169_副本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33919" b="15958"/>
          <a:stretch>
            <a:fillRect/>
          </a:stretch>
        </p:blipFill>
        <p:spPr>
          <a:xfrm>
            <a:off x="431557" y="2323602"/>
            <a:ext cx="6736958" cy="1577975"/>
          </a:xfrm>
          <a:prstGeom prst="roundRect">
            <a:avLst>
              <a:gd name="adj" fmla="val 6288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矩形: 圆角 37"/>
          <p:cNvSpPr/>
          <p:nvPr/>
        </p:nvSpPr>
        <p:spPr>
          <a:xfrm>
            <a:off x="431949" y="1682876"/>
            <a:ext cx="6774666" cy="496194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  点击方案计划下方的</a:t>
            </a:r>
            <a:r>
              <a:rPr lang="en-US" altLang="zh-CN" sz="1400" b="1">
                <a:solidFill>
                  <a:srgbClr val="BE272D"/>
                </a:solidFill>
                <a:highlight>
                  <a:srgbClr val="FFFF00"/>
                </a:highlight>
                <a:latin typeface="HarmonyOS Sans SC" panose="00000500000000000000" pitchFamily="2" charset="-122"/>
                <a:ea typeface="HarmonyOS Sans SC" panose="00000500000000000000" pitchFamily="2" charset="-122"/>
              </a:rPr>
              <a:t>【</a:t>
            </a:r>
            <a:r>
              <a:rPr lang="zh-CN" altLang="en-US" sz="1400" b="1">
                <a:solidFill>
                  <a:srgbClr val="BE272D"/>
                </a:solidFill>
                <a:highlight>
                  <a:srgbClr val="FFFF00"/>
                </a:highlight>
                <a:latin typeface="HarmonyOS Sans SC" panose="00000500000000000000" pitchFamily="2" charset="-122"/>
                <a:ea typeface="HarmonyOS Sans SC" panose="00000500000000000000" pitchFamily="2" charset="-122"/>
              </a:rPr>
              <a:t>教学计划</a:t>
            </a:r>
            <a:r>
              <a:rPr lang="en-US" altLang="zh-CN" sz="1400" b="1">
                <a:solidFill>
                  <a:srgbClr val="BE272D"/>
                </a:solidFill>
                <a:highlight>
                  <a:srgbClr val="FFFF00"/>
                </a:highlight>
                <a:latin typeface="HarmonyOS Sans SC" panose="00000500000000000000" pitchFamily="2" charset="-122"/>
                <a:ea typeface="HarmonyOS Sans SC" panose="00000500000000000000" pitchFamily="2" charset="-122"/>
              </a:rPr>
              <a:t>】</a:t>
            </a:r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，查看本次培训的学习时间、目标、任务等</a:t>
            </a:r>
            <a:r>
              <a:rPr lang="zh-CN" altLang="en-US" sz="1400" b="1">
                <a:solidFill>
                  <a:srgbClr val="FFFFFF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。</a:t>
            </a:r>
            <a:endParaRPr lang="zh-CN" altLang="en-US" sz="1400" b="1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16" name="矩形: 圆角 5"/>
          <p:cNvSpPr/>
          <p:nvPr>
            <p:custDataLst>
              <p:tags r:id="rId3"/>
            </p:custDataLst>
          </p:nvPr>
        </p:nvSpPr>
        <p:spPr>
          <a:xfrm>
            <a:off x="699265" y="4113530"/>
            <a:ext cx="6333803" cy="5581315"/>
          </a:xfrm>
          <a:custGeom>
            <a:avLst/>
            <a:gdLst>
              <a:gd name="connsiteX0" fmla="*/ 0 w 9974"/>
              <a:gd name="connsiteY0" fmla="*/ 533 h 8789"/>
              <a:gd name="connsiteX1" fmla="*/ 341 w 9974"/>
              <a:gd name="connsiteY1" fmla="*/ 0 h 8789"/>
              <a:gd name="connsiteX2" fmla="*/ 9718 w 9974"/>
              <a:gd name="connsiteY2" fmla="*/ 0 h 8789"/>
              <a:gd name="connsiteX3" fmla="*/ 9953 w 9974"/>
              <a:gd name="connsiteY3" fmla="*/ 661 h 8789"/>
              <a:gd name="connsiteX4" fmla="*/ 9953 w 9974"/>
              <a:gd name="connsiteY4" fmla="*/ 8504 h 8789"/>
              <a:gd name="connsiteX5" fmla="*/ 9357 w 9974"/>
              <a:gd name="connsiteY5" fmla="*/ 8781 h 8789"/>
              <a:gd name="connsiteX6" fmla="*/ 597 w 9974"/>
              <a:gd name="connsiteY6" fmla="*/ 8781 h 8789"/>
              <a:gd name="connsiteX7" fmla="*/ 22 w 9974"/>
              <a:gd name="connsiteY7" fmla="*/ 8504 h 8789"/>
              <a:gd name="connsiteX8" fmla="*/ 0 w 9974"/>
              <a:gd name="connsiteY8" fmla="*/ 533 h 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74" h="8789">
                <a:moveTo>
                  <a:pt x="0" y="533"/>
                </a:moveTo>
                <a:cubicBezTo>
                  <a:pt x="0" y="172"/>
                  <a:pt x="-20" y="0"/>
                  <a:pt x="341" y="0"/>
                </a:cubicBezTo>
                <a:lnTo>
                  <a:pt x="9718" y="0"/>
                </a:lnTo>
                <a:cubicBezTo>
                  <a:pt x="10079" y="0"/>
                  <a:pt x="9953" y="300"/>
                  <a:pt x="9953" y="661"/>
                </a:cubicBezTo>
                <a:lnTo>
                  <a:pt x="9953" y="8504"/>
                </a:lnTo>
                <a:cubicBezTo>
                  <a:pt x="9953" y="8865"/>
                  <a:pt x="9718" y="8781"/>
                  <a:pt x="9357" y="8781"/>
                </a:cubicBezTo>
                <a:lnTo>
                  <a:pt x="597" y="8781"/>
                </a:lnTo>
                <a:cubicBezTo>
                  <a:pt x="236" y="8781"/>
                  <a:pt x="22" y="8865"/>
                  <a:pt x="22" y="8504"/>
                </a:cubicBezTo>
                <a:lnTo>
                  <a:pt x="0" y="533"/>
                </a:lnTo>
                <a:close/>
              </a:path>
            </a:pathLst>
          </a:custGeom>
          <a:blipFill rotWithShape="1">
            <a:blip r:embed="rId4"/>
            <a:stretch>
              <a:fillRect/>
            </a:stretch>
          </a:blipFill>
          <a:ln>
            <a:solidFill>
              <a:srgbClr val="C00000"/>
            </a:solidFill>
          </a:ln>
          <a:effectLst>
            <a:outerShdw blurRad="76200" dist="63500" dir="3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03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2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42490" y="2105309"/>
            <a:ext cx="5653487" cy="6791826"/>
          </a:xfrm>
          <a:prstGeom prst="roundRect">
            <a:avLst>
              <a:gd name="adj" fmla="val 3241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431800" y="1139593"/>
            <a:ext cx="3686976" cy="39878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02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学习指南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学习任务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8663" y="2548139"/>
            <a:ext cx="631524" cy="184559"/>
          </a:xfrm>
          <a:prstGeom prst="rect">
            <a:avLst/>
          </a:prstGeom>
          <a:noFill/>
          <a:ln w="25400">
            <a:solidFill>
              <a:srgbClr val="BE2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176749" y="2626034"/>
            <a:ext cx="6059413" cy="4726643"/>
            <a:chOff x="1176749" y="2626034"/>
            <a:chExt cx="5577971" cy="4726643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705066" y="5980588"/>
              <a:ext cx="406174" cy="0"/>
            </a:xfrm>
            <a:prstGeom prst="line">
              <a:avLst/>
            </a:prstGeom>
            <a:ln w="38100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/>
            <p:cNvGrpSpPr/>
            <p:nvPr/>
          </p:nvGrpSpPr>
          <p:grpSpPr>
            <a:xfrm>
              <a:off x="1176749" y="2626034"/>
              <a:ext cx="5577971" cy="4726643"/>
              <a:chOff x="1176749" y="2626034"/>
              <a:chExt cx="5577971" cy="4726643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263168" y="4594490"/>
                <a:ext cx="491552" cy="2758187"/>
                <a:chOff x="561436" y="6427317"/>
                <a:chExt cx="912918" cy="928070"/>
              </a:xfrm>
            </p:grpSpPr>
            <p:sp>
              <p:nvSpPr>
                <p:cNvPr id="15" name="矩形: 圆角 14"/>
                <p:cNvSpPr/>
                <p:nvPr/>
              </p:nvSpPr>
              <p:spPr>
                <a:xfrm>
                  <a:off x="561436" y="6427317"/>
                  <a:ext cx="863271" cy="928070"/>
                </a:xfrm>
                <a:prstGeom prst="roundRect">
                  <a:avLst>
                    <a:gd name="adj" fmla="val 13830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611226" y="6532931"/>
                  <a:ext cx="863128" cy="7215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square">
                  <a:spAutoFit/>
                </a:bodyPr>
                <a:lstStyle/>
                <a:p>
                  <a:pPr algn="just">
                    <a:lnSpc>
                      <a:spcPct val="130000"/>
                    </a:lnSpc>
                  </a:pPr>
                  <a:r>
                    <a:rPr lang="zh-CN" altLang="en-US" sz="1400" b="1">
                      <a:solidFill>
                        <a:srgbClr val="FFFFFF"/>
                      </a:solidFill>
                      <a:latin typeface="HarmonyOS Sans SC" panose="00000500000000000000" pitchFamily="2" charset="-122"/>
                      <a:ea typeface="HarmonyOS Sans SC" panose="00000500000000000000" pitchFamily="2" charset="-122"/>
                    </a:rPr>
                    <a:t>查看学习任务和考核要求</a:t>
                  </a:r>
                  <a:endParaRPr lang="zh-CN" altLang="en-US" sz="1400" b="1">
                    <a:solidFill>
                      <a:srgbClr val="FFFFFF"/>
                    </a:solidFill>
                    <a:latin typeface="HarmonyOS Sans SC" panose="00000500000000000000" pitchFamily="2" charset="-122"/>
                    <a:ea typeface="HarmonyOS Sans SC" panose="00000500000000000000" pitchFamily="2" charset="-122"/>
                  </a:endParaRP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1176749" y="2626034"/>
                <a:ext cx="4766851" cy="3354554"/>
                <a:chOff x="5951438" y="2350243"/>
                <a:chExt cx="471340" cy="3360153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>
                  <a:off x="5951438" y="2369744"/>
                  <a:ext cx="471340" cy="0"/>
                </a:xfrm>
                <a:prstGeom prst="line">
                  <a:avLst/>
                </a:prstGeom>
                <a:ln w="381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/>
              </p:nvCxnSpPr>
              <p:spPr>
                <a:xfrm>
                  <a:off x="6421805" y="2350243"/>
                  <a:ext cx="973" cy="3360153"/>
                </a:xfrm>
                <a:prstGeom prst="line">
                  <a:avLst/>
                </a:prstGeom>
                <a:ln w="38100">
                  <a:solidFill>
                    <a:schemeClr val="bg2">
                      <a:lumMod val="2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7" name="矩形: 圆角 16"/>
          <p:cNvSpPr/>
          <p:nvPr/>
        </p:nvSpPr>
        <p:spPr>
          <a:xfrm>
            <a:off x="431800" y="9067576"/>
            <a:ext cx="5733329" cy="496194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温馨提示：上图为通用版示例，具体学习任务以实际页面显示为准。</a:t>
            </a:r>
            <a:endParaRPr lang="zh-CN" altLang="en-US" sz="1400" b="1">
              <a:solidFill>
                <a:schemeClr val="tx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04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9203" y="1945135"/>
            <a:ext cx="6754871" cy="2376170"/>
          </a:xfrm>
          <a:prstGeom prst="roundRect">
            <a:avLst>
              <a:gd name="adj" fmla="val 5614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t="10906"/>
          <a:stretch>
            <a:fillRect/>
          </a:stretch>
        </p:blipFill>
        <p:spPr>
          <a:xfrm>
            <a:off x="457690" y="5230516"/>
            <a:ext cx="6746384" cy="3126380"/>
          </a:xfrm>
          <a:prstGeom prst="roundRect">
            <a:avLst>
              <a:gd name="adj" fmla="val 5161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431800" y="1130169"/>
            <a:ext cx="3679024" cy="40011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02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学习指南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必修</a:t>
            </a:r>
            <a:r>
              <a:rPr lang="zh-CN" altLang="en-US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课程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57690" y="4475667"/>
            <a:ext cx="6746384" cy="645360"/>
            <a:chOff x="504824" y="4277348"/>
            <a:chExt cx="6385331" cy="645360"/>
          </a:xfrm>
        </p:grpSpPr>
        <p:sp>
          <p:nvSpPr>
            <p:cNvPr id="10" name="矩形: 圆角 9"/>
            <p:cNvSpPr/>
            <p:nvPr/>
          </p:nvSpPr>
          <p:spPr>
            <a:xfrm>
              <a:off x="504824" y="4277348"/>
              <a:ext cx="6385331" cy="462142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我的学习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—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必修课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，点击课程标题右侧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学习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按钮，进入课程学习页面。</a:t>
              </a:r>
              <a:endPara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flipV="1">
              <a:off x="3625692" y="4812868"/>
              <a:ext cx="298763" cy="109840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: 圆角 12"/>
          <p:cNvSpPr/>
          <p:nvPr/>
        </p:nvSpPr>
        <p:spPr>
          <a:xfrm>
            <a:off x="132569" y="8526209"/>
            <a:ext cx="6746385" cy="48581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温馨提示：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实际学习中，该环节名称可能不同，学习操作步骤不变。</a:t>
            </a:r>
            <a:endParaRPr lang="zh-CN" altLang="en-US" sz="1400" b="1">
              <a:solidFill>
                <a:schemeClr val="tx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05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487" y="1940465"/>
            <a:ext cx="6751588" cy="1555115"/>
          </a:xfrm>
          <a:prstGeom prst="roundRect">
            <a:avLst>
              <a:gd name="adj" fmla="val 8180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431800" y="1130166"/>
            <a:ext cx="3655170" cy="40011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02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学习指南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选修</a:t>
            </a:r>
            <a:r>
              <a:rPr lang="zh-CN" altLang="en-US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课程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678" y="4351860"/>
            <a:ext cx="6778396" cy="3949065"/>
          </a:xfrm>
          <a:prstGeom prst="roundRect">
            <a:avLst>
              <a:gd name="adj" fmla="val 3165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组合 8"/>
          <p:cNvGrpSpPr/>
          <p:nvPr/>
        </p:nvGrpSpPr>
        <p:grpSpPr>
          <a:xfrm>
            <a:off x="425679" y="3620134"/>
            <a:ext cx="6778396" cy="645360"/>
            <a:chOff x="504824" y="4277348"/>
            <a:chExt cx="6493595" cy="645360"/>
          </a:xfrm>
          <a:solidFill>
            <a:schemeClr val="bg2">
              <a:lumMod val="25000"/>
            </a:schemeClr>
          </a:solidFill>
        </p:grpSpPr>
        <p:sp>
          <p:nvSpPr>
            <p:cNvPr id="10" name="矩形: 圆角 9"/>
            <p:cNvSpPr/>
            <p:nvPr/>
          </p:nvSpPr>
          <p:spPr>
            <a:xfrm>
              <a:off x="504824" y="4277348"/>
              <a:ext cx="6493595" cy="4621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我的学习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—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选修课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，点击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添加选修课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，选课后可在选修课列表中查看。</a:t>
              </a:r>
              <a:endPara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flipV="1">
              <a:off x="3625692" y="4812868"/>
              <a:ext cx="298763" cy="1098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: 圆角 12"/>
          <p:cNvSpPr/>
          <p:nvPr/>
        </p:nvSpPr>
        <p:spPr>
          <a:xfrm>
            <a:off x="425678" y="8435780"/>
            <a:ext cx="6778396" cy="462142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点击页面下方“添加到选修课”加入课程，学习方式与“必修课”一致。</a:t>
            </a:r>
            <a:endParaRPr lang="zh-CN" altLang="en-US" sz="1400" b="1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167005" y="8997950"/>
            <a:ext cx="6453505" cy="462280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温馨提示：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实际学习中，该环节名称可能不同，学习操作步骤不变。</a:t>
            </a:r>
            <a:endParaRPr lang="zh-CN" altLang="en-US" sz="1400" b="1">
              <a:solidFill>
                <a:schemeClr val="tx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06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487" y="1940464"/>
            <a:ext cx="6751588" cy="1751801"/>
          </a:xfrm>
          <a:prstGeom prst="roundRect">
            <a:avLst>
              <a:gd name="adj" fmla="val 9311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99" y="4624444"/>
            <a:ext cx="6772275" cy="3628117"/>
          </a:xfrm>
          <a:prstGeom prst="roundRect">
            <a:avLst>
              <a:gd name="adj" fmla="val 3911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431800" y="1130166"/>
            <a:ext cx="3655170" cy="40011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02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学习指南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直播课程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25679" y="3855804"/>
            <a:ext cx="6778396" cy="645360"/>
            <a:chOff x="504824" y="4277348"/>
            <a:chExt cx="6493595" cy="645360"/>
          </a:xfrm>
          <a:solidFill>
            <a:schemeClr val="bg2">
              <a:lumMod val="25000"/>
            </a:schemeClr>
          </a:solidFill>
        </p:grpSpPr>
        <p:sp>
          <p:nvSpPr>
            <p:cNvPr id="10" name="矩形: 圆角 9"/>
            <p:cNvSpPr/>
            <p:nvPr/>
          </p:nvSpPr>
          <p:spPr>
            <a:xfrm>
              <a:off x="504824" y="4277348"/>
              <a:ext cx="6493595" cy="4621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我的学习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—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直播课程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，点击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课程名称</a:t>
              </a:r>
              <a:r>
                <a:rPr lang="en-US" alt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】</a:t>
              </a:r>
              <a:r>
                <a:rPr lang="zh-CN" altLang="en-US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进入直播。</a:t>
              </a:r>
              <a:endPara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flipV="1">
              <a:off x="3625692" y="4812868"/>
              <a:ext cx="298763" cy="1098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: 圆角 12"/>
          <p:cNvSpPr/>
          <p:nvPr/>
        </p:nvSpPr>
        <p:spPr>
          <a:xfrm>
            <a:off x="425678" y="8435779"/>
            <a:ext cx="6772275" cy="462142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直播结束后，如安排直播回放，点击【精彩回放】回看课程</a:t>
            </a:r>
            <a:r>
              <a:rPr lang="zh-CN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。</a:t>
            </a:r>
            <a:endParaRPr lang="zh-CN" sz="1400" b="1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261620" y="9024620"/>
            <a:ext cx="6358890" cy="462280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温馨提示：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实际学习中，该环节名称可能会修改，学习操作步骤不变。</a:t>
            </a:r>
            <a:endParaRPr lang="zh-CN" altLang="en-US" sz="1400" b="1">
              <a:solidFill>
                <a:schemeClr val="tx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4464551" y="6071875"/>
            <a:ext cx="1905" cy="1899285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620510" y="9904730"/>
            <a:ext cx="464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07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2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645" y="1940466"/>
            <a:ext cx="6745430" cy="1955252"/>
          </a:xfrm>
          <a:prstGeom prst="roundRect">
            <a:avLst>
              <a:gd name="adj" fmla="val 7231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431800" y="1130168"/>
            <a:ext cx="3671073" cy="400110"/>
          </a:xfrm>
          <a:prstGeom prst="rect">
            <a:avLst/>
          </a:prstGeom>
          <a:solidFill>
            <a:srgbClr val="BF1226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02 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学习指南</a:t>
            </a:r>
            <a:r>
              <a:rPr lang="en-US" altLang="zh-CN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——</a:t>
            </a:r>
            <a:r>
              <a:rPr lang="zh-CN" altLang="en-US" sz="2000" b="1" spc="30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班级</a:t>
            </a:r>
            <a:r>
              <a:rPr lang="zh-CN" altLang="en-US" sz="2000" b="1" spc="300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研讨</a:t>
            </a:r>
            <a:endParaRPr lang="zh-CN" altLang="en-US" sz="2000" b="1" spc="300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87" y="4817578"/>
            <a:ext cx="6751588" cy="3526523"/>
          </a:xfrm>
          <a:prstGeom prst="roundRect">
            <a:avLst>
              <a:gd name="adj" fmla="val 4307"/>
            </a:avLst>
          </a:prstGeom>
          <a:noFill/>
          <a:ln>
            <a:solidFill>
              <a:srgbClr val="BE272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7" name="组合 6"/>
          <p:cNvGrpSpPr/>
          <p:nvPr/>
        </p:nvGrpSpPr>
        <p:grpSpPr>
          <a:xfrm>
            <a:off x="425679" y="4026532"/>
            <a:ext cx="6778396" cy="645360"/>
            <a:chOff x="504824" y="4277348"/>
            <a:chExt cx="6511834" cy="645360"/>
          </a:xfrm>
          <a:solidFill>
            <a:schemeClr val="bg2">
              <a:lumMod val="25000"/>
            </a:schemeClr>
          </a:solidFill>
        </p:grpSpPr>
        <p:sp>
          <p:nvSpPr>
            <p:cNvPr id="9" name="矩形: 圆角 8"/>
            <p:cNvSpPr/>
            <p:nvPr/>
          </p:nvSpPr>
          <p:spPr>
            <a:xfrm>
              <a:off x="504824" y="4277348"/>
              <a:ext cx="6511834" cy="43644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【我的学习—班级研讨】，点击【发帖】，发布帖子。点击帖子标题，回复帖子</a:t>
              </a:r>
              <a:r>
                <a:rPr lang="zh-CN" sz="1400" b="1"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。</a:t>
              </a:r>
              <a:endParaRPr lang="zh-CN" sz="1400" b="1"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3625692" y="4812868"/>
              <a:ext cx="298763" cy="1098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: 圆角 10"/>
          <p:cNvSpPr/>
          <p:nvPr/>
        </p:nvSpPr>
        <p:spPr>
          <a:xfrm>
            <a:off x="431800" y="8456447"/>
            <a:ext cx="6772275" cy="462142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atin typeface="HarmonyOS Sans SC" panose="00000500000000000000" pitchFamily="2" charset="-122"/>
                <a:ea typeface="HarmonyOS Sans SC" panose="00000500000000000000" pitchFamily="2" charset="-122"/>
              </a:rPr>
              <a:t>发布帖子和回复帖子均计入考核数量。</a:t>
            </a:r>
            <a:endParaRPr lang="zh-CN" altLang="en-US" sz="1400" b="1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246380" y="9030970"/>
            <a:ext cx="6292850" cy="462280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★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sym typeface="+mn-ea"/>
              </a:rPr>
              <a:t>温馨提示：</a:t>
            </a:r>
            <a:r>
              <a:rPr lang="zh-CN" altLang="en-US" sz="1400" b="1">
                <a:solidFill>
                  <a:schemeClr val="tx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实际学习中，该环节名称可能不同，学习操作步骤不变。</a:t>
            </a:r>
            <a:endParaRPr lang="zh-CN" altLang="en-US" sz="1400" b="1">
              <a:solidFill>
                <a:schemeClr val="tx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UNIT_PLACING_PICTURE_USER_VIEWPORT" val="{&quot;height&quot;:2118,&quot;width&quot;:9968}"/>
  <p:tag name="KSO_WM_BEAUTIFY_FLAG" val=""/>
</p:tagLst>
</file>

<file path=ppt/tags/tag11.xml><?xml version="1.0" encoding="utf-8"?>
<p:tagLst xmlns:p="http://schemas.openxmlformats.org/presentationml/2006/main">
  <p:tag name="KSO_WM_BEAUTIFY_FLAG" val=""/>
  <p:tag name="KSO_WM_UNIT_PLACING_PICTURE_USER_VIEWPORT" val="{&quot;height&quot;:4885,&quot;width&quot;:7861}"/>
</p:tagLst>
</file>

<file path=ppt/tags/tag12.xml><?xml version="1.0" encoding="utf-8"?>
<p:tagLst xmlns:p="http://schemas.openxmlformats.org/presentationml/2006/main">
  <p:tag name="KSO_WM_UNIT_PLACING_PICTURE_USER_VIEWPORT" val="{&quot;height&quot;:2880,&quot;width&quot;:9602}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COMMONDATA" val="eyJoZGlkIjoiOGMxYWQ5YWU4NmM5MzBlYjliMmJhODdkNTZkOGNjNTYifQ=="/>
  <p:tag name="KSO_WPP_MARK_KEY" val="855b2b94-285f-4d40-a48b-0e1a51f35b47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PLACING_PICTURE_USER_VIEWPORT" val="{&quot;height&quot;:3339.530708661417,&quot;width&quot;:10637.593700787402}"/>
  <p:tag name="KSO_WM_BEAUTIFY_FLAG" val=""/>
</p:tagLst>
</file>

<file path=ppt/tags/tag6.xml><?xml version="1.0" encoding="utf-8"?>
<p:tagLst xmlns:p="http://schemas.openxmlformats.org/presentationml/2006/main">
  <p:tag name="KSO_WM_UNIT_PLACING_PICTURE_USER_VIEWPORT" val="{&quot;height&quot;:2485,&quot;width&quot;:10609.382677165355}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PLACING_PICTURE_USER_VIEWPORT" val="{&quot;height&quot;:9859,&quot;width&quot;:8467}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1441</Words>
  <Application>WPS 演示</Application>
  <PresentationFormat>自定义</PresentationFormat>
  <Paragraphs>182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HarmonyOS Sans SC</vt:lpstr>
      <vt:lpstr>阿里巴巴普惠体 B</vt:lpstr>
      <vt:lpstr>微软雅黑</vt:lpstr>
      <vt:lpstr>Arial Unicode MS</vt:lpstr>
      <vt:lpstr>Calibri</vt:lpstr>
      <vt:lpstr>等线</vt:lpstr>
      <vt:lpstr>Office 主题​​</vt:lpstr>
      <vt:lpstr>自定义设计方案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 俊光</dc:creator>
  <cp:lastModifiedBy>张晓婷panda</cp:lastModifiedBy>
  <cp:revision>151</cp:revision>
  <dcterms:created xsi:type="dcterms:W3CDTF">2019-08-03T10:06:00Z</dcterms:created>
  <dcterms:modified xsi:type="dcterms:W3CDTF">2023-09-06T02:24:23Z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D37CA0DF3A634E3E932B6329226AEF5E</vt:lpwstr>
  </property>
  <property fmtid="{D5CDD505-2E9C-101B-9397-08002B2CF9AE}" pid="3" name="KSOProductBuildVer">
    <vt:lpwstr>2052-12.1.0.15374</vt:lpwstr>
  </property>
</Properties>
</file>